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5" r:id="rId5"/>
    <p:sldId id="310" r:id="rId6"/>
    <p:sldId id="311" r:id="rId7"/>
    <p:sldId id="313" r:id="rId8"/>
    <p:sldId id="320" r:id="rId9"/>
    <p:sldId id="312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</p:sldIdLst>
  <p:sldSz cx="12188825" cy="6858000"/>
  <p:notesSz cx="6858000" cy="9144000"/>
  <p:custDataLst>
    <p:tags r:id="rId22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516" y="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3E36956-3452-45FD-A1D8-3574743558BA}" type="datetime1">
              <a:rPr lang="pt-BR" smtClean="0"/>
              <a:pPr algn="r" rtl="0"/>
              <a:t>05/07/2018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2C183F4-168E-4576-AC99-60635C2E1F1D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7FE631-0B6D-4712-BEFD-FF38CEB37A4A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A96DE-A078-4676-8F38-EBC20B81DF35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11769B-D019-4A86-8334-0A9D6D419A60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A5EA5BE-0305-48F1-B45B-3F07AA1244A2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2D1C76-DED1-4BE0-8F34-1641B8636BA4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013F82-EE5E-44EE-A61D-E31C6657F26F}" type="slidenum">
              <a:rPr lang="pt-BR" noProof="0" smtClean="0"/>
              <a:pPr/>
              <a:t>‹nº›</a:t>
            </a:fld>
            <a:r>
              <a:rPr lang="pt-BR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C98F49-77D6-4D48-BB68-E4DB33EE5B06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379B94-F7A6-4BC6-8A31-032F8D94B5BD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35DBF44-9F2F-4201-8CE2-C12E521BC56C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AD7B4B-23CA-4460-862D-E2D3E21E1E07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2F45EDE-4BCD-4C98-AD18-04AAF5D19C9A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951F9-CFF6-4C18-A9A8-D5A0842ABF9A}" type="datetime1">
              <a:rPr lang="pt-BR" noProof="0" smtClean="0"/>
              <a:pPr/>
              <a:t>05/07/2018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en.wikipedia.org/wiki/Haar-like_feature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81844" y="1373253"/>
            <a:ext cx="8229600" cy="2895600"/>
          </a:xfrm>
        </p:spPr>
        <p:txBody>
          <a:bodyPr rtlCol="0"/>
          <a:lstStyle/>
          <a:p>
            <a:r>
              <a:rPr lang="pt-BR" dirty="0"/>
              <a:t>A</a:t>
            </a:r>
            <a:r>
              <a:rPr lang="pt-BR" dirty="0" smtClean="0"/>
              <a:t> </a:t>
            </a:r>
            <a:r>
              <a:rPr lang="pt-BR" dirty="0"/>
              <a:t>facial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/>
              <a:t>survey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981844" y="4561077"/>
            <a:ext cx="8229600" cy="1219200"/>
          </a:xfrm>
        </p:spPr>
        <p:txBody>
          <a:bodyPr rtlCol="0"/>
          <a:lstStyle/>
          <a:p>
            <a:pPr rtl="0"/>
            <a:r>
              <a:rPr lang="pt-br" dirty="0" smtClean="0"/>
              <a:t>Emanoel bruno </a:t>
            </a:r>
            <a:r>
              <a:rPr lang="pt-br" dirty="0" err="1" smtClean="0"/>
              <a:t>and</a:t>
            </a:r>
            <a:r>
              <a:rPr lang="pt-br" dirty="0" smtClean="0"/>
              <a:t> RoGénes reis</a:t>
            </a:r>
            <a:endParaRPr lang="it-I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0" y="0"/>
            <a:ext cx="134076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cap="all" dirty="0" err="1"/>
              <a:t>EigenFaces</a:t>
            </a:r>
            <a:r>
              <a:rPr lang="pt-BR" b="1" cap="all" dirty="0"/>
              <a:t> Face </a:t>
            </a:r>
            <a:r>
              <a:rPr lang="pt-BR" b="1" cap="all" dirty="0" err="1"/>
              <a:t>Recognizer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New </a:t>
            </a:r>
            <a:r>
              <a:rPr lang="pt-BR" dirty="0" err="1" smtClean="0"/>
              <a:t>image</a:t>
            </a:r>
            <a:r>
              <a:rPr lang="pt-BR" dirty="0" smtClean="0"/>
              <a:t> </a:t>
            </a:r>
            <a:r>
              <a:rPr lang="pt-BR" dirty="0" err="1" smtClean="0"/>
              <a:t>added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the principal components from the new picture.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those features with the list of elements stored during training.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ones with the best match.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the ‘person’ label associated with that best match component.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67450" y="2152650"/>
            <a:ext cx="4416552" cy="762000"/>
          </a:xfrm>
        </p:spPr>
        <p:txBody>
          <a:bodyPr/>
          <a:lstStyle/>
          <a:p>
            <a:r>
              <a:rPr lang="pt-BR" dirty="0" smtClean="0"/>
              <a:t>Focus </a:t>
            </a:r>
            <a:r>
              <a:rPr lang="en-US" dirty="0" smtClean="0"/>
              <a:t>on look at areas with  </a:t>
            </a:r>
            <a:r>
              <a:rPr lang="en-US" dirty="0"/>
              <a:t>maximum variation 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314700"/>
            <a:ext cx="4381500" cy="2133600"/>
          </a:xfrm>
        </p:spPr>
      </p:pic>
      <p:sp>
        <p:nvSpPr>
          <p:cNvPr id="8" name="CaixaDeTexto 7"/>
          <p:cNvSpPr txBox="1"/>
          <p:nvPr/>
        </p:nvSpPr>
        <p:spPr>
          <a:xfrm>
            <a:off x="6267450" y="551723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EigenFaces</a:t>
            </a:r>
            <a:r>
              <a:rPr lang="pt-BR" dirty="0"/>
              <a:t> Face </a:t>
            </a:r>
            <a:r>
              <a:rPr lang="pt-BR" dirty="0" err="1"/>
              <a:t>Recognizer</a:t>
            </a:r>
            <a:r>
              <a:rPr lang="pt-BR" dirty="0"/>
              <a:t> Principal </a:t>
            </a:r>
            <a:r>
              <a:rPr lang="pt-BR" dirty="0" err="1"/>
              <a:t>Components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525176" y="0"/>
            <a:ext cx="9144001" cy="1371600"/>
          </a:xfrm>
        </p:spPr>
        <p:txBody>
          <a:bodyPr/>
          <a:lstStyle/>
          <a:p>
            <a:r>
              <a:rPr lang="pt-BR" b="1" cap="all" dirty="0" err="1"/>
              <a:t>FisherFaces</a:t>
            </a:r>
            <a:r>
              <a:rPr lang="pt-BR" b="1" cap="all" dirty="0"/>
              <a:t> Face </a:t>
            </a:r>
            <a:r>
              <a:rPr lang="pt-BR" b="1" cap="all" dirty="0" err="1"/>
              <a:t>Recognizer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2"/>
          </p:nvPr>
        </p:nvSpPr>
        <p:spPr>
          <a:xfrm>
            <a:off x="1493809" y="2060848"/>
            <a:ext cx="4788025" cy="34941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algorithm is an improved version of the last one. </a:t>
            </a:r>
            <a:endParaRPr lang="en-US" dirty="0" smtClean="0"/>
          </a:p>
          <a:p>
            <a:r>
              <a:rPr lang="en-US" dirty="0"/>
              <a:t>Since </a:t>
            </a:r>
            <a:r>
              <a:rPr lang="en-US" dirty="0" err="1"/>
              <a:t>EigenFaces</a:t>
            </a:r>
            <a:r>
              <a:rPr lang="en-US" dirty="0"/>
              <a:t> also finds illumination as a useful component, it will find this variation very relevant for face recognition and may discard the features of the other people's faces, considering </a:t>
            </a:r>
            <a:r>
              <a:rPr lang="en-US" dirty="0" smtClean="0"/>
              <a:t>them less useful. </a:t>
            </a:r>
          </a:p>
          <a:p>
            <a:r>
              <a:rPr lang="en-US" b="1" dirty="0" err="1"/>
              <a:t>FisherFaces</a:t>
            </a:r>
            <a:r>
              <a:rPr lang="en-US" dirty="0"/>
              <a:t> face recognizer algorithm extracts principal components that differentiate one person from the others.</a:t>
            </a:r>
            <a:endParaRPr lang="pt-BR" dirty="0"/>
          </a:p>
        </p:txBody>
      </p:sp>
      <p:pic>
        <p:nvPicPr>
          <p:cNvPr id="14" name="Espaço Reservado para Conteúdo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5301208"/>
            <a:ext cx="4416425" cy="1253620"/>
          </a:xfr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15" y="1747529"/>
            <a:ext cx="3888432" cy="3032977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6790456" y="4834944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FisherFaces Face Recognizer Principal Components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22412" y="0"/>
            <a:ext cx="9144001" cy="1371600"/>
          </a:xfrm>
        </p:spPr>
        <p:txBody>
          <a:bodyPr/>
          <a:lstStyle/>
          <a:p>
            <a:r>
              <a:rPr lang="en-US" b="1" cap="all" dirty="0"/>
              <a:t>LBPH </a:t>
            </a:r>
            <a:r>
              <a:rPr lang="en-US" b="1" cap="all" dirty="0" smtClean="0"/>
              <a:t>Face </a:t>
            </a:r>
            <a:r>
              <a:rPr lang="en-US" b="1" cap="all" dirty="0"/>
              <a:t>Recognizer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484784"/>
            <a:ext cx="3810532" cy="2857899"/>
          </a:xfr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4725144"/>
            <a:ext cx="4416425" cy="1380132"/>
          </a:xfr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3501008"/>
            <a:ext cx="4845523" cy="277304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289619" y="1484784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Feed a new image to the recognizer for face </a:t>
            </a:r>
            <a:r>
              <a:rPr lang="en-US" dirty="0" smtClean="0"/>
              <a:t>recognition.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recognizer generates a histogram for that new </a:t>
            </a:r>
            <a:r>
              <a:rPr lang="en-US" dirty="0" smtClean="0"/>
              <a:t>picture.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It </a:t>
            </a:r>
            <a:r>
              <a:rPr lang="en-US" dirty="0"/>
              <a:t>then compares that histogram with the histograms it already </a:t>
            </a:r>
            <a:r>
              <a:rPr lang="en-US" dirty="0" smtClean="0"/>
              <a:t>has.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Finally</a:t>
            </a:r>
            <a:r>
              <a:rPr lang="en-US" dirty="0"/>
              <a:t>, it finds the best match and returns the person label associated with that best match.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Image</a:t>
            </a:r>
            <a:r>
              <a:rPr lang="pt-BR" dirty="0" smtClean="0"/>
              <a:t> x </a:t>
            </a:r>
            <a:r>
              <a:rPr lang="pt-BR" dirty="0" err="1" smtClean="0"/>
              <a:t>Identified</a:t>
            </a:r>
            <a:r>
              <a:rPr lang="pt-BR" dirty="0" smtClean="0"/>
              <a:t> </a:t>
            </a:r>
            <a:r>
              <a:rPr lang="pt-BR" dirty="0" err="1" smtClean="0"/>
              <a:t>person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67178266"/>
              </p:ext>
            </p:extLst>
          </p:nvPr>
        </p:nvGraphicFramePr>
        <p:xfrm>
          <a:off x="1701924" y="2819400"/>
          <a:ext cx="3124200" cy="32023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4646146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6383481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608863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69889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44901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Eigen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Fisher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LBPH</a:t>
                      </a:r>
                      <a:endParaRPr lang="pt-BR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Expected</a:t>
                      </a:r>
                      <a:r>
                        <a:rPr lang="pt-B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outcome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0336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s1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2684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2516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535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405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2350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5476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3458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88705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1857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755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5386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075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13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2792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14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s14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8026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15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s15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 s15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9136410"/>
                  </a:ext>
                </a:extLst>
              </a:tr>
            </a:tbl>
          </a:graphicData>
        </a:graphic>
      </p:graphicFrame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 smtClean="0"/>
              <a:t>Statistic</a:t>
            </a:r>
            <a:r>
              <a:rPr lang="pt-BR" dirty="0" smtClean="0"/>
              <a:t> data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67751255"/>
              </p:ext>
            </p:extLst>
          </p:nvPr>
        </p:nvGraphicFramePr>
        <p:xfrm>
          <a:off x="6572250" y="3923347"/>
          <a:ext cx="3771900" cy="9163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470415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666082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781604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12467575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089534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 smtClean="0">
                          <a:effectLst/>
                        </a:rPr>
                        <a:t>Hit Rate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 err="1" smtClean="0">
                          <a:effectLst/>
                        </a:rPr>
                        <a:t>Error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 smtClean="0">
                          <a:effectLst/>
                        </a:rPr>
                        <a:t>False Positive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Hits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1714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Eigen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0,27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0,73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7629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Fisher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0,47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0,53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56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LBPH</a:t>
                      </a:r>
                      <a:endParaRPr lang="pt-BR" sz="11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0,87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0,13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948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14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00" y="775817"/>
            <a:ext cx="9144001" cy="1371600"/>
          </a:xfrm>
        </p:spPr>
        <p:txBody>
          <a:bodyPr/>
          <a:lstStyle/>
          <a:p>
            <a:r>
              <a:rPr lang="pt-BR" dirty="0" err="1" smtClean="0"/>
              <a:t>Comparations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1912" y="3116438"/>
            <a:ext cx="4416552" cy="762000"/>
          </a:xfrm>
        </p:spPr>
        <p:txBody>
          <a:bodyPr/>
          <a:lstStyle/>
          <a:p>
            <a:r>
              <a:rPr lang="pt-BR" dirty="0" smtClean="0"/>
              <a:t>s2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4" y="3994256"/>
            <a:ext cx="3048000" cy="2314575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9190756" y="2974666"/>
            <a:ext cx="4416552" cy="762000"/>
          </a:xfrm>
        </p:spPr>
        <p:txBody>
          <a:bodyPr/>
          <a:lstStyle/>
          <a:p>
            <a:r>
              <a:rPr lang="pt-BR" dirty="0" smtClean="0"/>
              <a:t>s8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3994256"/>
            <a:ext cx="3048000" cy="2314575"/>
          </a:xfrm>
        </p:spPr>
      </p:pic>
      <p:sp>
        <p:nvSpPr>
          <p:cNvPr id="8" name="Espaço Reservado para Texto 2"/>
          <p:cNvSpPr txBox="1">
            <a:spLocks/>
          </p:cNvSpPr>
          <p:nvPr/>
        </p:nvSpPr>
        <p:spPr>
          <a:xfrm>
            <a:off x="5230316" y="2974666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s5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84" y="3941069"/>
            <a:ext cx="3048000" cy="23145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618766"/>
            <a:ext cx="3048000" cy="2314575"/>
          </a:xfrm>
          <a:prstGeom prst="rect">
            <a:avLst/>
          </a:prstGeom>
        </p:spPr>
      </p:pic>
      <p:sp>
        <p:nvSpPr>
          <p:cNvPr id="12" name="Espaço Reservado para Texto 4"/>
          <p:cNvSpPr txBox="1">
            <a:spLocks/>
          </p:cNvSpPr>
          <p:nvPr/>
        </p:nvSpPr>
        <p:spPr>
          <a:xfrm>
            <a:off x="9171147" y="-41325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s1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062964" y="14783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All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1281133" y="494116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LBPH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70834" y="478221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LBPH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155935" y="4689878"/>
            <a:ext cx="901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LBPH</a:t>
            </a:r>
          </a:p>
          <a:p>
            <a:r>
              <a:rPr lang="pt-BR" dirty="0" smtClean="0"/>
              <a:t>    &amp;</a:t>
            </a:r>
          </a:p>
          <a:p>
            <a:r>
              <a:rPr lang="pt-BR" dirty="0" smtClean="0"/>
              <a:t>FISHER</a:t>
            </a:r>
            <a:endParaRPr lang="pt-BR" dirty="0"/>
          </a:p>
        </p:txBody>
      </p:sp>
      <p:sp>
        <p:nvSpPr>
          <p:cNvPr id="17" name="Espaço Reservado para Texto 4"/>
          <p:cNvSpPr txBox="1">
            <a:spLocks/>
          </p:cNvSpPr>
          <p:nvPr/>
        </p:nvSpPr>
        <p:spPr>
          <a:xfrm>
            <a:off x="5122612" y="74004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s7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80" y="692296"/>
            <a:ext cx="3048000" cy="2314575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7054180" y="1276682"/>
            <a:ext cx="901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LBPH</a:t>
            </a:r>
          </a:p>
          <a:p>
            <a:r>
              <a:rPr lang="pt-BR" dirty="0" smtClean="0"/>
              <a:t>    &amp;</a:t>
            </a:r>
          </a:p>
          <a:p>
            <a:r>
              <a:rPr lang="pt-BR" dirty="0" smtClean="0"/>
              <a:t>FISHER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77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9876" y="-243408"/>
            <a:ext cx="9144001" cy="1371600"/>
          </a:xfrm>
        </p:spPr>
        <p:txBody>
          <a:bodyPr/>
          <a:lstStyle/>
          <a:p>
            <a:r>
              <a:rPr lang="pt-BR" dirty="0" err="1" smtClean="0"/>
              <a:t>References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81844" y="1412776"/>
            <a:ext cx="8136904" cy="4823049"/>
          </a:xfrm>
        </p:spPr>
        <p:txBody>
          <a:bodyPr/>
          <a:lstStyle/>
          <a:p>
            <a:r>
              <a:rPr lang="pt-BR" dirty="0"/>
              <a:t>https://</a:t>
            </a:r>
            <a:r>
              <a:rPr lang="pt-BR" dirty="0" smtClean="0"/>
              <a:t>docs.opencv.org/2.4/modules/contrib/doc/facerec/facerec_tutorial.html</a:t>
            </a:r>
          </a:p>
          <a:p>
            <a:endParaRPr lang="pt-BR" dirty="0"/>
          </a:p>
          <a:p>
            <a:r>
              <a:rPr lang="pt-BR" dirty="0"/>
              <a:t>https://www.superdatascience.com/opencv-face-detection/</a:t>
            </a:r>
          </a:p>
          <a:p>
            <a:endParaRPr lang="pt-BR" dirty="0" smtClean="0"/>
          </a:p>
          <a:p>
            <a:r>
              <a:rPr lang="pt-BR" dirty="0"/>
              <a:t>https://www.superdatascience.com/opencv-face-recognition</a:t>
            </a:r>
            <a:r>
              <a:rPr lang="pt-BR" dirty="0" smtClean="0"/>
              <a:t>/</a:t>
            </a:r>
          </a:p>
          <a:p>
            <a:endParaRPr lang="pt-BR" dirty="0"/>
          </a:p>
          <a:p>
            <a:r>
              <a:rPr lang="pt-BR" dirty="0"/>
              <a:t>http://fideloper.com/facial-detection</a:t>
            </a:r>
          </a:p>
        </p:txBody>
      </p:sp>
    </p:spTree>
    <p:extLst>
      <p:ext uri="{BB962C8B-B14F-4D97-AF65-F5344CB8AC3E}">
        <p14:creationId xmlns:p14="http://schemas.microsoft.com/office/powerpoint/2010/main" val="208340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b="1" cap="all" dirty="0" err="1" smtClean="0"/>
              <a:t>INtrodution</a:t>
            </a:r>
            <a:endParaRPr lang="pt-BR" b="1" cap="all" dirty="0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405780" y="2060848"/>
            <a:ext cx="9134391" cy="4114801"/>
          </a:xfrm>
        </p:spPr>
        <p:txBody>
          <a:bodyPr rtlCol="0"/>
          <a:lstStyle/>
          <a:p>
            <a:r>
              <a:rPr lang="en-US" b="1" dirty="0"/>
              <a:t>Face Detection:</a:t>
            </a:r>
            <a:r>
              <a:rPr lang="en-US" dirty="0"/>
              <a:t> Look at the picture and find a face in it.</a:t>
            </a:r>
          </a:p>
          <a:p>
            <a:r>
              <a:rPr lang="en-US" b="1" dirty="0"/>
              <a:t>Data Gathering:</a:t>
            </a:r>
            <a:r>
              <a:rPr lang="en-US" dirty="0"/>
              <a:t> Extract unique characteristics of Kirill’s face that it can use to differentiate him from another person, like eyes, mouth, nose, etc.</a:t>
            </a:r>
          </a:p>
          <a:p>
            <a:r>
              <a:rPr lang="en-US" b="1" dirty="0"/>
              <a:t>Data Comparison:</a:t>
            </a:r>
            <a:r>
              <a:rPr lang="en-US" dirty="0"/>
              <a:t> Despite variations in light or expression, it will compare those unique features to all the features of all the people you know.</a:t>
            </a:r>
          </a:p>
          <a:p>
            <a:r>
              <a:rPr lang="en-US" b="1" dirty="0"/>
              <a:t>Face Recognition:</a:t>
            </a:r>
            <a:r>
              <a:rPr lang="en-US" dirty="0"/>
              <a:t> It will determine “Hey, that’s my boy Kirill!”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66" y="188640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b="1" cap="all" dirty="0" smtClean="0"/>
              <a:t>Face </a:t>
            </a:r>
            <a:r>
              <a:rPr lang="pt-BR" b="1" cap="all" dirty="0" err="1" smtClean="0"/>
              <a:t>detection</a:t>
            </a:r>
            <a:endParaRPr lang="pt-BR" b="1" cap="all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err="1" smtClean="0"/>
              <a:t>Classifiers</a:t>
            </a:r>
            <a:r>
              <a:rPr lang="pt-BR" dirty="0" smtClean="0"/>
              <a:t>:</a:t>
            </a:r>
            <a:endParaRPr lang="pt-BR" dirty="0"/>
          </a:p>
          <a:p>
            <a:pPr lvl="1"/>
            <a:r>
              <a:rPr lang="pt-BR" i="1" dirty="0"/>
              <a:t>Haar </a:t>
            </a:r>
            <a:r>
              <a:rPr lang="pt-BR" i="1" dirty="0" err="1"/>
              <a:t>Classifier</a:t>
            </a:r>
            <a:endParaRPr lang="pt-BR" dirty="0"/>
          </a:p>
          <a:p>
            <a:pPr lvl="1"/>
            <a:r>
              <a:rPr lang="pt-BR" i="1" dirty="0"/>
              <a:t>LBP </a:t>
            </a:r>
            <a:r>
              <a:rPr lang="pt-BR" i="1" dirty="0" err="1" smtClean="0"/>
              <a:t>Classifier</a:t>
            </a:r>
            <a:endParaRPr lang="pt-BR" i="1" dirty="0" smtClean="0"/>
          </a:p>
          <a:p>
            <a:pPr marL="231775" lvl="1" indent="0">
              <a:buNone/>
            </a:pPr>
            <a:endParaRPr lang="pt-BR" dirty="0"/>
          </a:p>
          <a:p>
            <a:r>
              <a:rPr lang="en-US" dirty="0"/>
              <a:t>To use them you must import a file that contains the settings of the classifier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548680"/>
            <a:ext cx="3775625" cy="21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/>
              <a:t>Haar </a:t>
            </a:r>
            <a:r>
              <a:rPr lang="pt-BR" dirty="0" err="1"/>
              <a:t>Classifier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42799" y="2276872"/>
            <a:ext cx="4335589" cy="4114800"/>
          </a:xfrm>
        </p:spPr>
        <p:txBody>
          <a:bodyPr rtlCol="0"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hlinkClick r:id="rId2"/>
              </a:rPr>
              <a:t>Haar Classifier</a:t>
            </a:r>
            <a:r>
              <a:rPr lang="en-US" dirty="0"/>
              <a:t> is a machine learning based </a:t>
            </a:r>
            <a:r>
              <a:rPr lang="en-US" dirty="0" smtClean="0"/>
              <a:t>approach </a:t>
            </a:r>
          </a:p>
          <a:p>
            <a:r>
              <a:rPr lang="en-US" dirty="0" smtClean="0"/>
              <a:t>Created </a:t>
            </a:r>
            <a:r>
              <a:rPr lang="en-US" dirty="0"/>
              <a:t>by Paul Viola and Michael </a:t>
            </a:r>
            <a:r>
              <a:rPr lang="en-US" dirty="0" smtClean="0"/>
              <a:t>Jones</a:t>
            </a:r>
          </a:p>
          <a:p>
            <a:r>
              <a:rPr lang="en-US" dirty="0" smtClean="0"/>
              <a:t>Is </a:t>
            </a:r>
            <a:r>
              <a:rPr lang="en-US" dirty="0"/>
              <a:t>trained from many </a:t>
            </a:r>
            <a:r>
              <a:rPr lang="en-US" dirty="0" err="1"/>
              <a:t>many</a:t>
            </a:r>
            <a:r>
              <a:rPr lang="en-US" dirty="0"/>
              <a:t> positive images (with faces) and negatives images (without faces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05" y="622038"/>
            <a:ext cx="1944216" cy="226112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83" y="622038"/>
            <a:ext cx="1952600" cy="24407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95" y="3717032"/>
            <a:ext cx="4491188" cy="28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9836" y="196206"/>
            <a:ext cx="9144001" cy="1371600"/>
          </a:xfrm>
        </p:spPr>
        <p:txBody>
          <a:bodyPr/>
          <a:lstStyle/>
          <a:p>
            <a:r>
              <a:rPr lang="pt-BR" dirty="0" err="1" smtClean="0"/>
              <a:t>How</a:t>
            </a:r>
            <a:r>
              <a:rPr lang="pt-BR" dirty="0" smtClean="0"/>
              <a:t> it </a:t>
            </a:r>
            <a:r>
              <a:rPr lang="pt-BR" dirty="0" err="1" smtClean="0"/>
              <a:t>work</a:t>
            </a:r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3" y="605696"/>
            <a:ext cx="4448927" cy="2676897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3" y="3780041"/>
            <a:ext cx="4241270" cy="257777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61764" y="2348880"/>
            <a:ext cx="56886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window is placed on the picture to calculate a single feature.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first one focuses on the property that the region of the eyes is often darker than the area of the nose and cheeks.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second feature relies on the property that the eyes are darker than the bridge of the nose.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7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 smtClean="0"/>
              <a:t>LBP </a:t>
            </a:r>
            <a:r>
              <a:rPr lang="pt-BR" dirty="0" err="1"/>
              <a:t>Cascade</a:t>
            </a:r>
            <a:r>
              <a:rPr lang="pt-BR" dirty="0"/>
              <a:t> </a:t>
            </a:r>
            <a:r>
              <a:rPr lang="pt-BR" dirty="0" err="1"/>
              <a:t>Classifier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701925" y="2055675"/>
            <a:ext cx="4824536" cy="4114801"/>
          </a:xfrm>
        </p:spPr>
        <p:txBody>
          <a:bodyPr/>
          <a:lstStyle/>
          <a:p>
            <a:r>
              <a:rPr lang="pt-BR" dirty="0"/>
              <a:t>Local </a:t>
            </a:r>
            <a:r>
              <a:rPr lang="pt-BR" dirty="0" err="1"/>
              <a:t>Bynary</a:t>
            </a:r>
            <a:r>
              <a:rPr lang="pt-BR" dirty="0"/>
              <a:t> </a:t>
            </a:r>
            <a:r>
              <a:rPr lang="pt-BR" dirty="0" smtClean="0"/>
              <a:t>Patterns</a:t>
            </a:r>
          </a:p>
          <a:p>
            <a:endParaRPr lang="pt-BR" dirty="0"/>
          </a:p>
          <a:p>
            <a:r>
              <a:rPr lang="en-US" b="1" dirty="0"/>
              <a:t>LBP looks at 9 pixels</a:t>
            </a:r>
            <a:r>
              <a:rPr lang="en-US" dirty="0"/>
              <a:t> (3×3 window) </a:t>
            </a:r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ompares </a:t>
            </a:r>
            <a:r>
              <a:rPr lang="en-US" dirty="0"/>
              <a:t>the central pixel value with every neighbor's pixel value under the 3×3 window.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66" y="562521"/>
            <a:ext cx="1995828" cy="17629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2711691"/>
            <a:ext cx="4877960" cy="15121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64" y="4548791"/>
            <a:ext cx="4259262" cy="194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Haar </a:t>
            </a:r>
            <a:r>
              <a:rPr lang="pt-BR" dirty="0" err="1" smtClean="0"/>
              <a:t>vs</a:t>
            </a:r>
            <a:r>
              <a:rPr lang="pt-BR" dirty="0" smtClean="0"/>
              <a:t> LBP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548680"/>
            <a:ext cx="6428442" cy="40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6256" y="0"/>
            <a:ext cx="9144001" cy="1371600"/>
          </a:xfrm>
        </p:spPr>
        <p:txBody>
          <a:bodyPr rtlCol="0"/>
          <a:lstStyle/>
          <a:p>
            <a:r>
              <a:rPr lang="pt-BR" b="1" dirty="0"/>
              <a:t>Yale Face </a:t>
            </a:r>
            <a:r>
              <a:rPr lang="pt-BR" b="1" dirty="0" err="1"/>
              <a:t>Database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204864"/>
            <a:ext cx="4503986" cy="403115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8" y="595312"/>
            <a:ext cx="3048000" cy="2314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6" y="3717032"/>
            <a:ext cx="3048002" cy="23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Face </a:t>
            </a:r>
            <a:r>
              <a:rPr lang="pt-BR" dirty="0" err="1" smtClean="0"/>
              <a:t>Recognition</a:t>
            </a:r>
            <a:r>
              <a:rPr lang="pt-BR" dirty="0" smtClean="0"/>
              <a:t> </a:t>
            </a:r>
            <a:r>
              <a:rPr lang="pt-BR" dirty="0" err="1" smtClean="0"/>
              <a:t>Algorithms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917948" y="2394754"/>
            <a:ext cx="53285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b="1" cap="all" dirty="0" err="1" smtClean="0"/>
              <a:t>OpenCV</a:t>
            </a:r>
            <a:endParaRPr lang="pt-BR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cap="all" dirty="0" err="1" smtClean="0"/>
              <a:t>EigenFaces</a:t>
            </a:r>
            <a:r>
              <a:rPr lang="pt-BR" b="1" cap="all" dirty="0" smtClean="0"/>
              <a:t> </a:t>
            </a:r>
            <a:r>
              <a:rPr lang="pt-BR" b="1" cap="all" dirty="0"/>
              <a:t>Face </a:t>
            </a:r>
            <a:r>
              <a:rPr lang="pt-BR" b="1" cap="all" dirty="0" err="1" smtClean="0"/>
              <a:t>Recognizer</a:t>
            </a:r>
            <a:endParaRPr lang="pt-BR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b="1" cap="all" dirty="0" err="1"/>
              <a:t>FisherFaces</a:t>
            </a:r>
            <a:r>
              <a:rPr lang="pt-BR" b="1" cap="all" dirty="0"/>
              <a:t> Face </a:t>
            </a:r>
            <a:r>
              <a:rPr lang="pt-BR" b="1" cap="all" dirty="0" err="1" smtClean="0"/>
              <a:t>Recognizer</a:t>
            </a:r>
            <a:endParaRPr lang="pt-BR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b="1" cap="all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cap="all" dirty="0" smtClean="0"/>
              <a:t>Local </a:t>
            </a:r>
            <a:r>
              <a:rPr lang="en-US" b="1" cap="all" dirty="0"/>
              <a:t>Binary Patterns Histograms (LBPH) Face Recognizer</a:t>
            </a:r>
            <a:endParaRPr lang="pt-BR" b="1" cap="all" dirty="0" smtClean="0"/>
          </a:p>
        </p:txBody>
      </p:sp>
      <p:pic>
        <p:nvPicPr>
          <p:cNvPr id="3074" name="Picture 2" descr="face recognition using opencv out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612" y="2204864"/>
            <a:ext cx="25431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7" y="4980077"/>
            <a:ext cx="1218336" cy="15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" id="{C42FDE2E-404E-4317-A1DC-9EE8DB9D7D23}" vid="{0CBDB723-F3A8-461D-91B6-BF24A4E45E7C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túnel azul digital (widescreen)</Template>
  <TotalTime>0</TotalTime>
  <Words>607</Words>
  <Application>Microsoft Office PowerPoint</Application>
  <PresentationFormat>Personalizar</PresentationFormat>
  <Paragraphs>184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Túnel Azul Digital 16X9</vt:lpstr>
      <vt:lpstr>A facial recognition survey</vt:lpstr>
      <vt:lpstr>INtrodution</vt:lpstr>
      <vt:lpstr>Face detection</vt:lpstr>
      <vt:lpstr>Haar Classifier</vt:lpstr>
      <vt:lpstr>How it work?</vt:lpstr>
      <vt:lpstr>LBP Cascade Classifier</vt:lpstr>
      <vt:lpstr>Haar vs LBP</vt:lpstr>
      <vt:lpstr>Yale Face Database</vt:lpstr>
      <vt:lpstr>Face Recognition Algorithms</vt:lpstr>
      <vt:lpstr>EigenFaces Face Recognizer</vt:lpstr>
      <vt:lpstr>FisherFaces Face Recognizer</vt:lpstr>
      <vt:lpstr>LBPH Face Recognizer</vt:lpstr>
      <vt:lpstr>RESULTS</vt:lpstr>
      <vt:lpstr>Comparations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2018-07-03T12:26:53Z</dcterms:created>
  <dcterms:modified xsi:type="dcterms:W3CDTF">2018-07-05T11:38:51Z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